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338"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hyperlink" Target="https://github.com/soyuztechnologies/NvidiaAoHTraining/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3069" y="259286"/>
            <a:ext cx="10969943" cy="711081"/>
          </a:xfrm>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31486"/>
            <a:ext cx="12215092" cy="68894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64338" y="124033"/>
            <a:ext cx="10969943" cy="711081"/>
          </a:xfrm>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668997" y="1521424"/>
            <a:ext cx="3893433" cy="98488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 Return Parameter</a:t>
            </a:r>
            <a:endParaRPr lang="en-GB"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6805" y="136786"/>
            <a:ext cx="10969943" cy="711081"/>
          </a:xfrm>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847867"/>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id="{A647AA67-6DD7-4570-BBB1-A750F7A29B1E}"/>
              </a:ext>
            </a:extLst>
          </p:cNvPr>
          <p:cNvCxnSpPr/>
          <p:nvPr/>
        </p:nvCxnSpPr>
        <p:spPr>
          <a:xfrm>
            <a:off x="788299" y="4581128"/>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436" y="275007"/>
            <a:ext cx="10969943" cy="711081"/>
          </a:xfrm>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805" y="1007310"/>
            <a:ext cx="10873207"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2050" name="Picture 2" descr="https://blogs.sap.com/wp-content/uploads/2017/06/Figure3.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13892" y="2492896"/>
            <a:ext cx="9288380" cy="383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34120" y="235862"/>
            <a:ext cx="10969943" cy="711081"/>
          </a:xfrm>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2590" y="1067596"/>
            <a:ext cx="10934430"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rotWithShape="1">
          <a:blip r:embed="rId3">
            <a:extLst>
              <a:ext uri="{28A0092B-C50C-407E-A947-70E740481C1C}">
                <a14:useLocalDpi xmlns:a14="http://schemas.microsoft.com/office/drawing/2010/main" val="0"/>
              </a:ext>
            </a:extLst>
          </a:blip>
          <a:srcRect b="14159"/>
          <a:stretch/>
        </p:blipFill>
        <p:spPr bwMode="auto">
          <a:xfrm>
            <a:off x="1984243" y="2276872"/>
            <a:ext cx="8231124" cy="345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64130" y="222947"/>
            <a:ext cx="10969943" cy="711081"/>
          </a:xfrm>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64130" y="934028"/>
            <a:ext cx="11118914"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765" y="2459527"/>
            <a:ext cx="7314653" cy="406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1804" y="243063"/>
            <a:ext cx="10969943" cy="711081"/>
          </a:xfrm>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9383" y="948329"/>
            <a:ext cx="10999645"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009" y="2022656"/>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1"/>
            <a:ext cx="12192000" cy="6873627"/>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18627551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152349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Security</a:t>
            </a:r>
          </a:p>
          <a:p>
            <a:pPr marL="285750" indent="-285750">
              <a:buFont typeface="Arial" panose="020B0604020202020204" pitchFamily="34" charset="0"/>
              <a:buChar char="•"/>
            </a:pPr>
            <a:r>
              <a:rPr lang="en-US" sz="1800" dirty="0">
                <a:solidFill>
                  <a:schemeClr val="bg1"/>
                </a:solidFill>
              </a:rPr>
              <a:t>Define CDS Table Functions</a:t>
            </a:r>
          </a:p>
          <a:p>
            <a:pPr marL="285750" indent="-285750">
              <a:buFont typeface="Arial" panose="020B0604020202020204" pitchFamily="34" charset="0"/>
              <a:buChar char="•"/>
            </a:pPr>
            <a:r>
              <a:rPr lang="en-US" sz="1800" dirty="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S/4HANA  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491238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513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a:xfrm>
            <a:off x="216914" y="305681"/>
            <a:ext cx="10969943" cy="711081"/>
          </a:xfrm>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734521"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2944" y="319537"/>
            <a:ext cx="10969943" cy="711081"/>
          </a:xfrm>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duotone>
              <a:schemeClr val="accent5">
                <a:shade val="45000"/>
                <a:satMod val="135000"/>
              </a:schemeClr>
              <a:prstClr val="white"/>
            </a:duotone>
          </a:blip>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a:solidFill>
                  <a:schemeClr val="bg1"/>
                </a:solidFill>
              </a:rPr>
              <a:t>Authorization enforcements of DCLs are </a:t>
            </a:r>
            <a:r>
              <a:rPr lang="de-DE" sz="1800" b="1" dirty="0">
                <a:solidFill>
                  <a:schemeClr val="bg1"/>
                </a:solidFill>
              </a:rPr>
              <a:t>injected as additional filter </a:t>
            </a:r>
            <a:r>
              <a:rPr lang="de-DE" sz="1800" dirty="0">
                <a:solidFill>
                  <a:schemeClr val="bg1"/>
                </a:solidFill>
              </a:rPr>
              <a:t>criteria .</a:t>
            </a:r>
          </a:p>
        </p:txBody>
      </p:sp>
      <p:pic>
        <p:nvPicPr>
          <p:cNvPr id="8" name="Picture 7"/>
          <p:cNvPicPr>
            <a:picLocks noChangeAspect="1"/>
          </p:cNvPicPr>
          <p:nvPr/>
        </p:nvPicPr>
        <p:blipFill>
          <a:blip r:embed="rId4">
            <a:duotone>
              <a:schemeClr val="accent1">
                <a:shade val="45000"/>
                <a:satMod val="135000"/>
              </a:schemeClr>
              <a:prstClr val="white"/>
            </a:duotone>
          </a:blip>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restrictions </a:t>
            </a:r>
            <a:r>
              <a:rPr lang="de-DE" sz="1800" dirty="0">
                <a:solidFill>
                  <a:schemeClr val="bg1"/>
                </a:solidFill>
              </a:rPr>
              <a:t>on record level are </a:t>
            </a:r>
            <a:r>
              <a:rPr lang="de-DE" sz="1800" b="1" dirty="0">
                <a:solidFill>
                  <a:schemeClr val="bg1"/>
                </a:solidFill>
              </a:rPr>
              <a:t>expressed by roles</a:t>
            </a:r>
            <a:r>
              <a:rPr lang="de-DE" sz="1800" dirty="0">
                <a:solidFill>
                  <a:schemeClr val="bg1"/>
                </a:solidFill>
              </a:rPr>
              <a:t> in the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a:solidFill>
                  <a:schemeClr val="bg1"/>
                </a:solidFill>
              </a:rPr>
              <a:t>Authorization enforcements of DCLs are </a:t>
            </a:r>
            <a:r>
              <a:rPr lang="de-DE" sz="1800" b="1" dirty="0">
                <a:solidFill>
                  <a:schemeClr val="bg1"/>
                </a:solidFill>
              </a:rPr>
              <a:t>automatically applied for direct ABAP SQL selects</a:t>
            </a:r>
            <a:r>
              <a:rPr lang="de-DE" sz="1800" dirty="0">
                <a:solidFill>
                  <a:schemeClr val="bg1"/>
                </a:solidFill>
              </a:rPr>
              <a:t> on their protected CDS views .</a:t>
            </a:r>
          </a:p>
        </p:txBody>
      </p:sp>
      <p:pic>
        <p:nvPicPr>
          <p:cNvPr id="12" name="Picture 11"/>
          <p:cNvPicPr>
            <a:picLocks noChangeAspect="1"/>
          </p:cNvPicPr>
          <p:nvPr/>
        </p:nvPicPr>
        <p:blipFill>
          <a:blip r:embed="rId5">
            <a:duotone>
              <a:schemeClr val="accent5">
                <a:shade val="45000"/>
                <a:satMod val="135000"/>
              </a:schemeClr>
              <a:prstClr val="white"/>
            </a:duotone>
          </a:blip>
          <a:stretch>
            <a:fillRect/>
          </a:stretch>
        </p:blipFill>
        <p:spPr>
          <a:xfrm>
            <a:off x="244326" y="1269892"/>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views which expose </a:t>
            </a:r>
            <a:r>
              <a:rPr lang="de-DE" sz="1800" b="1" dirty="0">
                <a:solidFill>
                  <a:schemeClr val="bg1"/>
                </a:solidFill>
              </a:rPr>
              <a:t>sensitive or data privacy and protection relevant data must be secured .</a:t>
            </a:r>
          </a:p>
        </p:txBody>
      </p:sp>
      <p:pic>
        <p:nvPicPr>
          <p:cNvPr id="14" name="Picture 13"/>
          <p:cNvPicPr>
            <a:picLocks noChangeAspect="1"/>
          </p:cNvPicPr>
          <p:nvPr/>
        </p:nvPicPr>
        <p:blipFill>
          <a:blip r:embed="rId6">
            <a:duotone>
              <a:schemeClr val="accent1">
                <a:shade val="45000"/>
                <a:satMod val="135000"/>
              </a:schemeClr>
              <a:prstClr val="white"/>
            </a:duotone>
          </a:blip>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duotone>
              <a:schemeClr val="accent1">
                <a:shade val="45000"/>
                <a:satMod val="135000"/>
              </a:schemeClr>
              <a:prstClr val="white"/>
            </a:duotone>
          </a:blip>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a:solidFill>
                  <a:schemeClr val="bg1"/>
                </a:solidFill>
              </a:rPr>
              <a:t>If </a:t>
            </a:r>
            <a:r>
              <a:rPr lang="de-DE" sz="1800" b="1" dirty="0">
                <a:solidFill>
                  <a:schemeClr val="bg1"/>
                </a:solidFill>
              </a:rPr>
              <a:t>multiple DCLs </a:t>
            </a:r>
            <a:r>
              <a:rPr lang="de-DE" sz="1800" dirty="0">
                <a:solidFill>
                  <a:schemeClr val="bg1"/>
                </a:solidFill>
              </a:rPr>
              <a:t>are defined for a single CDS view the access restrictions </a:t>
            </a:r>
            <a:r>
              <a:rPr lang="de-DE" sz="1800" b="1" dirty="0">
                <a:solidFill>
                  <a:schemeClr val="bg1"/>
                </a:solidFill>
              </a:rPr>
              <a:t>are combined by a logical OR</a:t>
            </a:r>
            <a:r>
              <a:rPr lang="de-DE" sz="1800" dirty="0">
                <a:solidFill>
                  <a:schemeClr val="bg1"/>
                </a:solidFill>
              </a:rPr>
              <a:t> (i.e. The access is less restricted than defined by the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811975" y="216106"/>
            <a:ext cx="10969943" cy="711081"/>
          </a:xfrm>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1556792"/>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3945917"/>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2605232"/>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1804794"/>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3878579"/>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6985" y="230983"/>
            <a:ext cx="10969943" cy="711081"/>
          </a:xfrm>
        </p:spPr>
        <p:txBody>
          <a:bodyPr>
            <a:noAutofit/>
          </a:bodyPr>
          <a:lstStyle/>
          <a:p>
            <a:r>
              <a:rPr lang="en-US"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08720"/>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ED2409"/>
                </a:solidFill>
                <a:latin typeface="Arial" pitchFamily="34" charset="0"/>
                <a:cs typeface="Arial" pitchFamily="34" charset="0"/>
              </a:rPr>
              <a:t>ABAP Database Base </a:t>
            </a:r>
            <a:endParaRPr lang="en-US" sz="1800" b="1" dirty="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Authorization check</a:t>
            </a: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DCL</a:t>
            </a: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DDL CDS view</a:t>
            </a: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User Profile</a:t>
            </a: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a:solidFill>
                  <a:schemeClr val="bg1"/>
                </a:solidFill>
                <a:latin typeface="Consolas" panose="020B0609020204030204" pitchFamily="49" charset="0"/>
                <a:ea typeface="MS PGothic" panose="020B0600070205080204" pitchFamily="34" charset="-128"/>
              </a:rPr>
              <a:t>  </a:t>
            </a: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47413" y="125772"/>
            <a:ext cx="10969943" cy="711081"/>
          </a:xfrm>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12700" y="-18786"/>
            <a:ext cx="122277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54608" y="138745"/>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26865" y="199962"/>
            <a:ext cx="10969943" cy="711081"/>
          </a:xfrm>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337064"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9942</TotalTime>
  <Words>1198</Words>
  <Application>Microsoft Office PowerPoint</Application>
  <PresentationFormat>Custom</PresentationFormat>
  <Paragraphs>194</Paragraphs>
  <Slides>21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vt:lpstr>
      <vt:lpstr>Arial Black</vt:lpstr>
      <vt:lpstr>Arial Bold</vt:lpstr>
      <vt:lpstr>Arial Narrow</vt:lpstr>
      <vt:lpstr>Calibri</vt:lpstr>
      <vt:lpstr>Consolas</vt:lpstr>
      <vt:lpstr>Cooper Black</vt:lpstr>
      <vt:lpstr>Courier New</vt:lpstr>
      <vt:lpstr>Patua One</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273</cp:revision>
  <dcterms:created xsi:type="dcterms:W3CDTF">2013-09-12T13:05:01Z</dcterms:created>
  <dcterms:modified xsi:type="dcterms:W3CDTF">2022-02-17T14:09:21Z</dcterms:modified>
</cp:coreProperties>
</file>